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70" r:id="rId2"/>
    <p:sldId id="280" r:id="rId3"/>
    <p:sldId id="277" r:id="rId4"/>
    <p:sldId id="278" r:id="rId5"/>
    <p:sldId id="271" r:id="rId6"/>
    <p:sldId id="287" r:id="rId7"/>
    <p:sldId id="289" r:id="rId8"/>
    <p:sldId id="290" r:id="rId9"/>
    <p:sldId id="279" r:id="rId10"/>
    <p:sldId id="285" r:id="rId11"/>
    <p:sldId id="288" r:id="rId1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77" autoAdjust="0"/>
    <p:restoredTop sz="94660"/>
  </p:normalViewPr>
  <p:slideViewPr>
    <p:cSldViewPr snapToGrid="0">
      <p:cViewPr>
        <p:scale>
          <a:sx n="91" d="100"/>
          <a:sy n="91" d="100"/>
        </p:scale>
        <p:origin x="-2214" y="-51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xmlns="" id="{C360D49F-044B-AD3F-534D-2149A746909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B30E3062-58AB-4042-A7C6-46B1610E007A}" type="datetime1">
              <a:rPr lang="de-DE" smtClean="0"/>
              <a:pPr/>
              <a:t>05.03.2025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xmlns="" id="{CFFA5A68-034E-7B95-F98F-61AC886B7A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xmlns="" id="{F3E859F9-F478-5FC0-4C07-212F60263F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00984139-9B36-4D08-B9F2-15EBC289ABBC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xmlns="" id="{478B6F3D-63FA-DEA6-D354-99696C9989CC}"/>
              </a:ext>
            </a:extLst>
          </p:cNvPr>
          <p:cNvSpPr/>
          <p:nvPr userDrawn="1"/>
        </p:nvSpPr>
        <p:spPr>
          <a:xfrm>
            <a:off x="8781691" y="0"/>
            <a:ext cx="362309" cy="6858000"/>
          </a:xfrm>
          <a:prstGeom prst="rect">
            <a:avLst/>
          </a:prstGeom>
          <a:solidFill>
            <a:srgbClr val="A9CB3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xmlns="" val="2165412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D16C0D7D-E032-6BD7-CDF0-D5400B25B9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xmlns="" id="{2DF57B17-E4BB-BCCC-5C32-3E60E6E163C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xmlns="" id="{A6E80679-6941-BBB2-C303-F6E97CED5C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xmlns="" id="{5DF95BD8-61BA-31FA-05D5-6DCCCA0024C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C9A6A994-4E5D-4713-BD41-18C1B6A31AE5}" type="datetime1">
              <a:rPr lang="de-DE" smtClean="0"/>
              <a:pPr/>
              <a:t>05.03.2025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xmlns="" id="{F0C4C51C-C613-0F3B-E201-26E5F02FD8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xmlns="" id="{5260C18E-00F3-D967-0261-79F7904B80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00984139-9B36-4D08-B9F2-15EBC289ABBC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xmlns="" val="20454197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3F332AB8-BFC7-40BE-82DD-A8492D6FFA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xmlns="" id="{801ABF6C-9A77-5199-8BD3-114A8E1E76B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xmlns="" id="{515CA2AE-6A02-815D-0C95-3498D0C04E2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D784DE1A-6C70-499C-ADAC-C9CCCA56AE79}" type="datetime1">
              <a:rPr lang="de-DE" smtClean="0"/>
              <a:pPr/>
              <a:t>05.03.2025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xmlns="" id="{71B48651-323A-0B0A-2BC0-C0161C7464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xmlns="" id="{87C4D940-0D80-1DDD-E2EA-FC6B647F5A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00984139-9B36-4D08-B9F2-15EBC289ABBC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xmlns="" val="6224859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xmlns="" id="{373ACEBE-BD0E-E69F-246F-14CFC335E14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xmlns="" id="{3AB68AF6-CD60-1CD5-A962-9E5CF25CD61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xmlns="" id="{35F88F9F-507E-788A-3941-85C0714BBE9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06BAF953-9507-499D-ABCF-9AFAF57495D8}" type="datetime1">
              <a:rPr lang="de-DE" smtClean="0"/>
              <a:pPr/>
              <a:t>05.03.2025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xmlns="" id="{658B08C9-8874-A8DA-CFC3-7D9F1AF70E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xmlns="" id="{3597CE2F-D8C5-C679-189C-F7317B10A5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00984139-9B36-4D08-B9F2-15EBC289ABBC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xmlns="" val="17753402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530BA503-5316-94A1-B3A4-7E9826F429A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45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xmlns="" id="{322CEE6A-56A0-3A26-C424-7459D870343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xmlns="" id="{D7041F44-572C-3F4A-5126-58F16FFB387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2430A7CD-B9F4-479B-A213-B94153F92313}" type="datetime1">
              <a:rPr lang="de-DE" smtClean="0"/>
              <a:pPr/>
              <a:t>05.03.2025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xmlns="" id="{CE26A8C2-FC79-C789-2F51-A6ACB0C906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xmlns="" id="{AF004219-4444-132D-9BB3-7BB46B33CC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00984139-9B36-4D08-B9F2-15EBC289ABBC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xmlns="" val="42243535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F0854859-C8ED-DB0F-DF78-38C5A972CD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xmlns="" id="{E9A9AAFF-975F-2781-E368-ED2B1FCA82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xmlns="" id="{CCE2974E-081D-3849-A2E0-94E7BA87791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2C980407-7DC2-4198-9C3C-2CA733E22FF5}" type="datetime1">
              <a:rPr lang="de-DE" smtClean="0"/>
              <a:pPr/>
              <a:t>05.03.2025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xmlns="" id="{57B4844D-9F2A-8827-D574-3A86B1D3C5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xmlns="" id="{4D28365F-F684-8571-52A1-A7177AB3A4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00984139-9B36-4D08-B9F2-15EBC289ABBC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xmlns="" val="10080621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5FB8806A-118A-C130-D0B9-47A3D5F5B8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45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xmlns="" id="{29129F1E-7432-5D72-BB3B-53FDEA8E1F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xmlns="" id="{DED9373B-A916-1D7B-BC80-421D91050E1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8E73046C-386F-455F-8B88-94F9FA5B363B}" type="datetime1">
              <a:rPr lang="de-DE" smtClean="0"/>
              <a:pPr/>
              <a:t>05.03.2025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xmlns="" id="{E881E431-1568-37DD-90BE-37C50BF3D1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xmlns="" id="{E89B30C5-9AD6-2F49-732E-71249C303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00984139-9B36-4D08-B9F2-15EBC289ABBC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xmlns="" val="21898554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869ABEAE-2E5D-DF84-4020-10215FBB33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xmlns="" id="{C6A0FD76-4AB3-89A8-BFFA-17A14119F37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xmlns="" id="{9181F814-ABDF-F584-693D-3A1E6D778AF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xmlns="" id="{331EAF90-E005-5121-899A-A5A5A65B9EC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F92FD2D4-C26A-4B1A-8D2C-28D6B408A5A1}" type="datetime1">
              <a:rPr lang="de-DE" smtClean="0"/>
              <a:pPr/>
              <a:t>05.03.2025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xmlns="" id="{18358A70-4369-ED0D-55AC-186A1CCCCC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xmlns="" id="{DDC512AF-29E0-108F-A283-97D61FD3A6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00984139-9B36-4D08-B9F2-15EBC289ABBC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xmlns="" val="6965528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52BA7C8C-9F01-EE25-A01C-40B2C3E3BF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xmlns="" id="{FED1A166-8350-A8A6-137C-DB8BAC6D70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xmlns="" id="{B7E850DE-55B4-C7A8-1695-6D9E3AC17BF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xmlns="" id="{5B2D33D3-1163-79A1-29A2-F270D693E32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xmlns="" id="{49B88249-BF2B-3DDA-CFD4-E70F338422A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xmlns="" id="{5E546553-FF30-B009-9882-2C2F7DF1D65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EA936458-1963-4344-B7A8-EB6E98946124}" type="datetime1">
              <a:rPr lang="de-DE" smtClean="0"/>
              <a:pPr/>
              <a:t>05.03.2025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xmlns="" id="{B042A342-5E7C-B2D1-33C9-5F8517BB8C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xmlns="" id="{AE7D5189-378B-795E-F46E-FAC79607D8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00984139-9B36-4D08-B9F2-15EBC289ABBC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xmlns="" val="17139576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7631319D-0024-09E3-997E-38AA6599D0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xmlns="" id="{DD7515B1-302A-0C39-427E-D6C5E6E5BEC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92B3F03A-5A3F-4B4B-B5C8-32DC565ADAE5}" type="datetime1">
              <a:rPr lang="de-DE" smtClean="0"/>
              <a:pPr/>
              <a:t>05.03.2025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xmlns="" id="{A4020343-7C2B-1CD0-91DE-501BE43B18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xmlns="" id="{8FC20ECF-F2C8-D3FC-5948-E1A1E9765A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00984139-9B36-4D08-B9F2-15EBC289ABBC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xmlns="" val="10312650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>
            <a:extLst>
              <a:ext uri="{FF2B5EF4-FFF2-40B4-BE49-F238E27FC236}">
                <a16:creationId xmlns:a16="http://schemas.microsoft.com/office/drawing/2014/main" xmlns="" id="{ED7725CA-405F-C11E-0996-083A58BF927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0D7505AA-B1B2-46E0-B550-A48CEAA5EBD1}" type="datetime1">
              <a:rPr lang="de-DE" smtClean="0"/>
              <a:pPr/>
              <a:t>05.03.2025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xmlns="" id="{5F3226CB-2E67-026B-76E3-F1BAC1DBBE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xmlns="" id="{D402550D-7DF3-E8AF-BA28-689B5B17F4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00984139-9B36-4D08-B9F2-15EBC289ABBC}" type="slidenum">
              <a:rPr lang="de-DE" smtClean="0"/>
              <a:pPr/>
              <a:t>‹Nr.›</a:t>
            </a:fld>
            <a:endParaRPr lang="de-DE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xmlns="" id="{DC9E3E5F-6928-75EC-1E12-ED3A426CD69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42057" y="226875"/>
            <a:ext cx="896112" cy="365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589985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15436F6C-4425-265A-B3CD-88855A1BD0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xmlns="" id="{52AF4334-2145-6FA5-5C43-74E4DD4E6D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xmlns="" id="{7BBB57CB-EB39-0F88-B224-0F1B0646E96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xmlns="" id="{0F7B3383-CCCD-6A61-5C1A-C07FEBEB737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B5BC1532-9625-455F-BA27-B43F581EE8CB}" type="datetime1">
              <a:rPr lang="de-DE" smtClean="0"/>
              <a:pPr/>
              <a:t>05.03.2025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xmlns="" id="{001403FE-A400-60D7-E1FA-6AD076C5D4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xmlns="" id="{0433B7F2-CC31-4A62-0BB3-8590A8497D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00984139-9B36-4D08-B9F2-15EBC289ABBC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xmlns="" val="41391453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>
            <a:extLst>
              <a:ext uri="{FF2B5EF4-FFF2-40B4-BE49-F238E27FC236}">
                <a16:creationId xmlns:a16="http://schemas.microsoft.com/office/drawing/2014/main" xmlns="" id="{268EC808-02DB-6275-9A6F-05869ACFD5B4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43984" y="304744"/>
            <a:ext cx="896112" cy="365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1270266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hf hd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>
            <a:extLst>
              <a:ext uri="{FF2B5EF4-FFF2-40B4-BE49-F238E27FC236}">
                <a16:creationId xmlns:a16="http://schemas.microsoft.com/office/drawing/2014/main" xmlns="" id="{84E0A6DF-E435-61E5-8F7E-0045904E4A46}"/>
              </a:ext>
            </a:extLst>
          </p:cNvPr>
          <p:cNvSpPr txBox="1"/>
          <p:nvPr/>
        </p:nvSpPr>
        <p:spPr>
          <a:xfrm>
            <a:off x="1341120" y="1235183"/>
            <a:ext cx="5994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Seniorenrat  Bielefeld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xmlns="" id="{01C297F9-1ADC-C0AF-2393-A006973CCF14}"/>
              </a:ext>
            </a:extLst>
          </p:cNvPr>
          <p:cNvSpPr txBox="1"/>
          <p:nvPr/>
        </p:nvSpPr>
        <p:spPr>
          <a:xfrm>
            <a:off x="1341120" y="4576377"/>
            <a:ext cx="6969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Rechtlicher und politischer Stellenwert in der Kommunalpolitik</a:t>
            </a: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xmlns="" id="{2929EEA6-69B0-6BD4-11F1-28138532DB0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41284" y="2082894"/>
            <a:ext cx="4653280" cy="2133411"/>
          </a:xfrm>
          <a:prstGeom prst="rect">
            <a:avLst/>
          </a:prstGeom>
          <a:ln>
            <a:solidFill>
              <a:srgbClr val="A9CB3D"/>
            </a:solidFill>
          </a:ln>
        </p:spPr>
      </p:pic>
      <p:sp>
        <p:nvSpPr>
          <p:cNvPr id="10" name="Rechteck 9">
            <a:extLst>
              <a:ext uri="{FF2B5EF4-FFF2-40B4-BE49-F238E27FC236}">
                <a16:creationId xmlns:a16="http://schemas.microsoft.com/office/drawing/2014/main" xmlns="" id="{D28533E2-7499-829F-EB13-B92875844861}"/>
              </a:ext>
            </a:extLst>
          </p:cNvPr>
          <p:cNvSpPr/>
          <p:nvPr/>
        </p:nvSpPr>
        <p:spPr>
          <a:xfrm>
            <a:off x="8759952" y="0"/>
            <a:ext cx="384048" cy="6858000"/>
          </a:xfrm>
          <a:prstGeom prst="rect">
            <a:avLst/>
          </a:prstGeom>
          <a:solidFill>
            <a:srgbClr val="A9CB3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178181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>
            <a:extLst>
              <a:ext uri="{FF2B5EF4-FFF2-40B4-BE49-F238E27FC236}">
                <a16:creationId xmlns:a16="http://schemas.microsoft.com/office/drawing/2014/main" xmlns="" id="{E503CF6B-1414-3936-4D48-2B87CB24DE58}"/>
              </a:ext>
            </a:extLst>
          </p:cNvPr>
          <p:cNvSpPr txBox="1"/>
          <p:nvPr/>
        </p:nvSpPr>
        <p:spPr>
          <a:xfrm>
            <a:off x="1081261" y="1111932"/>
            <a:ext cx="457708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Ziele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xmlns="" id="{30B4A4C1-57E1-9460-9125-29D8CBD3923B}"/>
              </a:ext>
            </a:extLst>
          </p:cNvPr>
          <p:cNvSpPr txBox="1"/>
          <p:nvPr/>
        </p:nvSpPr>
        <p:spPr>
          <a:xfrm>
            <a:off x="1081261" y="1633286"/>
            <a:ext cx="7157483" cy="4524315"/>
          </a:xfrm>
          <a:prstGeom prst="rect">
            <a:avLst/>
          </a:prstGeom>
          <a:noFill/>
          <a:ln>
            <a:solidFill>
              <a:srgbClr val="A9CB3D"/>
            </a:solidFill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Ein zukunftsorientiertes Konzept „Seniorenfreundliches Bielefeld“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   verlangt eine permanente Weiterentwicklung gemäß den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   gesellschaftlichen Veränderungen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Der Seniorenrat will die Möglichkeiten der älteren Menschen in Bielefeld zur Teilhabe am gesellschaftlichen und kulturellen Leben verbessern und ausweiten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Wir wollen ein aktives Mitwirken älterer Bürgerinnen und Bürger an einer zukunftsorientierten Stadtentwicklung stärken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Hierfür ist eine in der Kommunalpolitik gehörte und starke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   Interessenvertretung der Seniorinnen und Senioren zwingend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   notwendig.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282667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feld 5">
            <a:extLst>
              <a:ext uri="{FF2B5EF4-FFF2-40B4-BE49-F238E27FC236}">
                <a16:creationId xmlns:a16="http://schemas.microsoft.com/office/drawing/2014/main" xmlns="" id="{30B4A4C1-57E1-9460-9125-29D8CBD3923B}"/>
              </a:ext>
            </a:extLst>
          </p:cNvPr>
          <p:cNvSpPr txBox="1"/>
          <p:nvPr/>
        </p:nvSpPr>
        <p:spPr>
          <a:xfrm>
            <a:off x="1081261" y="1770935"/>
            <a:ext cx="7157483" cy="2046714"/>
          </a:xfrm>
          <a:prstGeom prst="rect">
            <a:avLst/>
          </a:prstGeom>
          <a:noFill/>
          <a:ln>
            <a:solidFill>
              <a:srgbClr val="A9CB3D"/>
            </a:solidFill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Ich danke für Ihre Aufmerksamkeit!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Monika Gebhart . Seniorenrat Bielefeld . Stellv. Vorsitzende</a:t>
            </a:r>
          </a:p>
        </p:txBody>
      </p:sp>
    </p:spTree>
    <p:extLst>
      <p:ext uri="{BB962C8B-B14F-4D97-AF65-F5344CB8AC3E}">
        <p14:creationId xmlns:p14="http://schemas.microsoft.com/office/powerpoint/2010/main" xmlns="" val="32325351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>
            <a:extLst>
              <a:ext uri="{FF2B5EF4-FFF2-40B4-BE49-F238E27FC236}">
                <a16:creationId xmlns:a16="http://schemas.microsoft.com/office/drawing/2014/main" xmlns="" id="{0E22CC52-7417-346A-E759-19F318AC82E3}"/>
              </a:ext>
            </a:extLst>
          </p:cNvPr>
          <p:cNvSpPr txBox="1"/>
          <p:nvPr/>
        </p:nvSpPr>
        <p:spPr>
          <a:xfrm>
            <a:off x="1201928" y="1117004"/>
            <a:ext cx="496320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Der Seniorenrat der Stadt Bielefeld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xmlns="" id="{7ECE6163-8CDC-7BED-751D-B315AD3EF27A}"/>
              </a:ext>
            </a:extLst>
          </p:cNvPr>
          <p:cNvSpPr txBox="1"/>
          <p:nvPr/>
        </p:nvSpPr>
        <p:spPr>
          <a:xfrm>
            <a:off x="1201928" y="1993261"/>
            <a:ext cx="7035292" cy="2862322"/>
          </a:xfrm>
          <a:prstGeom prst="rect">
            <a:avLst/>
          </a:prstGeom>
          <a:noFill/>
          <a:ln>
            <a:solidFill>
              <a:srgbClr val="92D050"/>
            </a:solidFill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ist eine Interessenvertretung der über 60jährigen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   Einwohnerinnen und Einwohner der Stadt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nimmt seine Aufgaben überparteilich, überkonfessionell und verbandsunabhängig wahr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ist nicht an Weisungen gebunden und entwickelt seine Aufgaben aus eigener Initiative.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207530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feld 5">
            <a:extLst>
              <a:ext uri="{FF2B5EF4-FFF2-40B4-BE49-F238E27FC236}">
                <a16:creationId xmlns:a16="http://schemas.microsoft.com/office/drawing/2014/main" xmlns="" id="{89F153BE-6B03-6F9A-5254-4A550DFDCCD8}"/>
              </a:ext>
            </a:extLst>
          </p:cNvPr>
          <p:cNvSpPr txBox="1"/>
          <p:nvPr/>
        </p:nvSpPr>
        <p:spPr>
          <a:xfrm>
            <a:off x="1216152" y="1725097"/>
            <a:ext cx="7213092" cy="4247317"/>
          </a:xfrm>
          <a:prstGeom prst="rect">
            <a:avLst/>
          </a:prstGeom>
          <a:noFill/>
          <a:ln>
            <a:solidFill>
              <a:srgbClr val="92D050"/>
            </a:solidFill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Förderung und Unterstützung der politischen Mitwirkung der Seniorinnen und Senioren in Bielefeld bei allen sie betreffenden Fragen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Beratung des Rates und seiner Ausschüsse in Seniorenfragen einschließlich der Einbringung von Anträgen, Empfehlungen und Stellungnahmen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Beratung, Austausch und Abgabe von Empfehlungen gegenüber der Verwaltung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Anregung und Mitwirkung bei Planungen und Konzeptentwicklungen von Einrichtungen, ambulanten Diensten und öffentlichen Anlagen für ältere Menschen.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xmlns="" id="{28565247-C03E-B23C-76A1-D8F4973ACE3F}"/>
              </a:ext>
            </a:extLst>
          </p:cNvPr>
          <p:cNvSpPr txBox="1"/>
          <p:nvPr/>
        </p:nvSpPr>
        <p:spPr>
          <a:xfrm>
            <a:off x="1216152" y="1180553"/>
            <a:ext cx="37947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Aufgaben</a:t>
            </a:r>
          </a:p>
        </p:txBody>
      </p:sp>
    </p:spTree>
    <p:extLst>
      <p:ext uri="{BB962C8B-B14F-4D97-AF65-F5344CB8AC3E}">
        <p14:creationId xmlns:p14="http://schemas.microsoft.com/office/powerpoint/2010/main" xmlns="" val="28193845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feld 5">
            <a:extLst>
              <a:ext uri="{FF2B5EF4-FFF2-40B4-BE49-F238E27FC236}">
                <a16:creationId xmlns:a16="http://schemas.microsoft.com/office/drawing/2014/main" xmlns="" id="{30B4A4C1-57E1-9460-9125-29D8CBD3923B}"/>
              </a:ext>
            </a:extLst>
          </p:cNvPr>
          <p:cNvSpPr txBox="1"/>
          <p:nvPr/>
        </p:nvSpPr>
        <p:spPr>
          <a:xfrm>
            <a:off x="1225296" y="1703163"/>
            <a:ext cx="6914823" cy="4247317"/>
          </a:xfrm>
          <a:prstGeom prst="rect">
            <a:avLst/>
          </a:prstGeom>
          <a:noFill/>
          <a:ln>
            <a:solidFill>
              <a:srgbClr val="92D050"/>
            </a:solidFill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Der Seniorenrat besteht aus 13 stimmberechtigten Mitgliedern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mit jeweils einer persönlichen Stellvertretung,  die in freier und geheimer (Brief)Wahl gewählt werden.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Wahlberechtigt sind die Einwohnerinnen und Einwohner der Stadt Bielefeld über 60 Jahre.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Daneben werden beratende, nicht stimmberechtigte Mitglieder samt Stellvertretungen von folgenden Institutionen benannt: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Integrationsrat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Wohlfahrtsverbände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Alten- und Pflegeheime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Beirat für Behindertenfragen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Im Rat vertretene Fraktionen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xmlns="" id="{6BC74A90-C3BD-E23B-130C-75BE7B5C623B}"/>
              </a:ext>
            </a:extLst>
          </p:cNvPr>
          <p:cNvSpPr txBox="1"/>
          <p:nvPr/>
        </p:nvSpPr>
        <p:spPr>
          <a:xfrm>
            <a:off x="1225296" y="1133662"/>
            <a:ext cx="38221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Zusammensetzung</a:t>
            </a:r>
          </a:p>
        </p:txBody>
      </p:sp>
    </p:spTree>
    <p:extLst>
      <p:ext uri="{BB962C8B-B14F-4D97-AF65-F5344CB8AC3E}">
        <p14:creationId xmlns:p14="http://schemas.microsoft.com/office/powerpoint/2010/main" xmlns="" val="36356841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feld 7">
            <a:extLst>
              <a:ext uri="{FF2B5EF4-FFF2-40B4-BE49-F238E27FC236}">
                <a16:creationId xmlns:a16="http://schemas.microsoft.com/office/drawing/2014/main" xmlns="" id="{FDDD05AA-3FC0-F1D3-A84C-778AADFF1BDF}"/>
              </a:ext>
            </a:extLst>
          </p:cNvPr>
          <p:cNvSpPr txBox="1"/>
          <p:nvPr/>
        </p:nvSpPr>
        <p:spPr>
          <a:xfrm>
            <a:off x="1219072" y="831687"/>
            <a:ext cx="6525895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Leitgedanke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AKTIV UND ZUFRIEDEN ALTERN IN BIELEFELD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xmlns="" id="{B415821E-FDD2-9811-8806-11469651396C}"/>
              </a:ext>
            </a:extLst>
          </p:cNvPr>
          <p:cNvSpPr txBox="1"/>
          <p:nvPr/>
        </p:nvSpPr>
        <p:spPr>
          <a:xfrm>
            <a:off x="1219072" y="2133534"/>
            <a:ext cx="7083680" cy="3693319"/>
          </a:xfrm>
          <a:prstGeom prst="rect">
            <a:avLst/>
          </a:prstGeom>
          <a:noFill/>
          <a:ln>
            <a:solidFill>
              <a:srgbClr val="92D050"/>
            </a:solidFill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Übergeordnete Themen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Auswirkungen der Corona-Pandemie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Quartiersarbeit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Ehrenamt stärken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Klimawandel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Stadt neu denken</a:t>
            </a:r>
          </a:p>
          <a:p>
            <a:pPr marL="285750" indent="-285750" defTabSz="914400">
              <a:buFont typeface="Wingdings" panose="05000000000000000000" pitchFamily="2" charset="2"/>
              <a:buChar char="§"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indent="-285750" defTabSz="914400">
              <a:buFont typeface="Wingdings" panose="05000000000000000000" pitchFamily="2" charset="2"/>
              <a:buChar char="§"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Sicherheit im öffentlichen Raum</a:t>
            </a:r>
          </a:p>
        </p:txBody>
      </p:sp>
    </p:spTree>
    <p:extLst>
      <p:ext uri="{BB962C8B-B14F-4D97-AF65-F5344CB8AC3E}">
        <p14:creationId xmlns:p14="http://schemas.microsoft.com/office/powerpoint/2010/main" xmlns="" val="33974537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>
            <a:extLst>
              <a:ext uri="{FF2B5EF4-FFF2-40B4-BE49-F238E27FC236}">
                <a16:creationId xmlns:a16="http://schemas.microsoft.com/office/drawing/2014/main" xmlns="" id="{1CC07D8D-86F9-411A-1FBD-44690C8FB187}"/>
              </a:ext>
            </a:extLst>
          </p:cNvPr>
          <p:cNvSpPr txBox="1"/>
          <p:nvPr/>
        </p:nvSpPr>
        <p:spPr>
          <a:xfrm>
            <a:off x="1228196" y="1149186"/>
            <a:ext cx="457708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Wie wir arbeiten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xmlns="" id="{C657C1F3-1AAD-683D-7D43-B0E299AAF7F1}"/>
              </a:ext>
            </a:extLst>
          </p:cNvPr>
          <p:cNvSpPr txBox="1"/>
          <p:nvPr/>
        </p:nvSpPr>
        <p:spPr>
          <a:xfrm>
            <a:off x="1228196" y="1918120"/>
            <a:ext cx="6294397" cy="3970318"/>
          </a:xfrm>
          <a:prstGeom prst="rect">
            <a:avLst/>
          </a:prstGeom>
          <a:noFill/>
          <a:ln>
            <a:solidFill>
              <a:srgbClr val="A9CB3D"/>
            </a:solidFill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Damit der Seniorenrat seine vielfältigen Aufgaben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erfüllen kann, hat er Arbeitskreise gebildet: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Wohnen und Pflege im Alter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Gesundheit und Soziales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Kultur, Weiterbildung und Sport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Stadtentwicklung, Umwelt und Verkehr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Digitalisierung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Öffentlichkeitsarbeit</a:t>
            </a:r>
          </a:p>
        </p:txBody>
      </p:sp>
    </p:spTree>
    <p:extLst>
      <p:ext uri="{BB962C8B-B14F-4D97-AF65-F5344CB8AC3E}">
        <p14:creationId xmlns:p14="http://schemas.microsoft.com/office/powerpoint/2010/main" xmlns="" val="28002050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>
            <a:extLst>
              <a:ext uri="{FF2B5EF4-FFF2-40B4-BE49-F238E27FC236}">
                <a16:creationId xmlns:a16="http://schemas.microsoft.com/office/drawing/2014/main" xmlns="" id="{1CC07D8D-86F9-411A-1FBD-44690C8FB187}"/>
              </a:ext>
            </a:extLst>
          </p:cNvPr>
          <p:cNvSpPr txBox="1"/>
          <p:nvPr/>
        </p:nvSpPr>
        <p:spPr>
          <a:xfrm>
            <a:off x="1247774" y="1157191"/>
            <a:ext cx="457708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Themen der Arbeitskreise 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xmlns="" id="{C657C1F3-1AAD-683D-7D43-B0E299AAF7F1}"/>
              </a:ext>
            </a:extLst>
          </p:cNvPr>
          <p:cNvSpPr txBox="1"/>
          <p:nvPr/>
        </p:nvSpPr>
        <p:spPr>
          <a:xfrm>
            <a:off x="1247774" y="1741695"/>
            <a:ext cx="7045833" cy="4524315"/>
          </a:xfrm>
          <a:prstGeom prst="rect">
            <a:avLst/>
          </a:prstGeom>
          <a:noFill/>
          <a:ln>
            <a:solidFill>
              <a:srgbClr val="A9CB3D"/>
            </a:solidFill>
          </a:ln>
        </p:spPr>
        <p:txBody>
          <a:bodyPr wrap="square">
            <a:spAutoFit/>
          </a:bodyPr>
          <a:lstStyle/>
          <a:p>
            <a:pPr marL="285750" indent="-285750" defTabSz="914400">
              <a:buFont typeface="Wingdings" panose="05000000000000000000" pitchFamily="2" charset="2"/>
              <a:buChar char="§"/>
              <a:defRPr/>
            </a:pPr>
            <a:r>
              <a:rPr lang="de-DE" dirty="0">
                <a:solidFill>
                  <a:prstClr val="black"/>
                </a:solidFill>
              </a:rPr>
              <a:t> Hausärztliche Versorgung</a:t>
            </a:r>
          </a:p>
          <a:p>
            <a:pPr marL="285750" indent="-285750" defTabSz="914400">
              <a:buFont typeface="Wingdings" panose="05000000000000000000" pitchFamily="2" charset="2"/>
              <a:buChar char="§"/>
              <a:defRPr/>
            </a:pPr>
            <a:endParaRPr lang="de-DE" dirty="0">
              <a:solidFill>
                <a:prstClr val="black"/>
              </a:solidFill>
            </a:endParaRPr>
          </a:p>
          <a:p>
            <a:pPr marL="285750" indent="-285750" defTabSz="914400">
              <a:buFont typeface="Wingdings" panose="05000000000000000000" pitchFamily="2" charset="2"/>
              <a:buChar char="§"/>
              <a:defRPr/>
            </a:pPr>
            <a:r>
              <a:rPr lang="de-DE" dirty="0">
                <a:solidFill>
                  <a:prstClr val="black"/>
                </a:solidFill>
              </a:rPr>
              <a:t> Armut im Alter</a:t>
            </a:r>
          </a:p>
          <a:p>
            <a:pPr marL="285750" indent="-285750" defTabSz="914400">
              <a:buFont typeface="Wingdings" panose="05000000000000000000" pitchFamily="2" charset="2"/>
              <a:buChar char="§"/>
              <a:defRPr/>
            </a:pPr>
            <a:endParaRPr lang="de-DE" dirty="0">
              <a:solidFill>
                <a:prstClr val="black"/>
              </a:solidFill>
            </a:endParaRPr>
          </a:p>
          <a:p>
            <a:pPr marL="285750" indent="-285750" defTabSz="914400">
              <a:buFont typeface="Wingdings" panose="05000000000000000000" pitchFamily="2" charset="2"/>
              <a:buChar char="§"/>
              <a:defRPr/>
            </a:pPr>
            <a:r>
              <a:rPr lang="de-DE" dirty="0">
                <a:solidFill>
                  <a:prstClr val="black"/>
                </a:solidFill>
              </a:rPr>
              <a:t> Öffentliche Toiletten</a:t>
            </a:r>
          </a:p>
          <a:p>
            <a:pPr marL="285750" indent="-285750" defTabSz="914400">
              <a:buFont typeface="Wingdings" panose="05000000000000000000" pitchFamily="2" charset="2"/>
              <a:buChar char="§"/>
              <a:defRPr/>
            </a:pPr>
            <a:endParaRPr lang="de-DE" dirty="0">
              <a:solidFill>
                <a:prstClr val="black"/>
              </a:solidFill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Sicherstellung und Überprüfung der Qualität in der Pflege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Kurzzeitpflege stärken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Information über seniorengerechte Wohnformen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indent="-342900" defTabSz="914400">
              <a:buFont typeface="Wingdings" panose="05000000000000000000" pitchFamily="2" charset="2"/>
              <a:buChar char="§"/>
              <a:defRPr/>
            </a:pPr>
            <a:r>
              <a:rPr lang="de-DE" dirty="0">
                <a:solidFill>
                  <a:prstClr val="black"/>
                </a:solidFill>
              </a:rPr>
              <a:t>Leistungs- und Finanzierungsverträge</a:t>
            </a:r>
          </a:p>
          <a:p>
            <a:pPr defTabSz="914400">
              <a:defRPr/>
            </a:pPr>
            <a:endParaRPr lang="de-DE" dirty="0">
              <a:solidFill>
                <a:prstClr val="black"/>
              </a:solidFill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Stärkung und Mitwirkung der Heimbeiräte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933222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>
            <a:extLst>
              <a:ext uri="{FF2B5EF4-FFF2-40B4-BE49-F238E27FC236}">
                <a16:creationId xmlns:a16="http://schemas.microsoft.com/office/drawing/2014/main" xmlns="" id="{1CC07D8D-86F9-411A-1FBD-44690C8FB187}"/>
              </a:ext>
            </a:extLst>
          </p:cNvPr>
          <p:cNvSpPr txBox="1"/>
          <p:nvPr/>
        </p:nvSpPr>
        <p:spPr>
          <a:xfrm>
            <a:off x="1247774" y="1157191"/>
            <a:ext cx="457708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Themen der Arbeitskreise 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xmlns="" id="{C657C1F3-1AAD-683D-7D43-B0E299AAF7F1}"/>
              </a:ext>
            </a:extLst>
          </p:cNvPr>
          <p:cNvSpPr txBox="1"/>
          <p:nvPr/>
        </p:nvSpPr>
        <p:spPr>
          <a:xfrm>
            <a:off x="1247774" y="1744691"/>
            <a:ext cx="7045833" cy="4524315"/>
          </a:xfrm>
          <a:prstGeom prst="rect">
            <a:avLst/>
          </a:prstGeom>
          <a:noFill/>
          <a:ln>
            <a:solidFill>
              <a:srgbClr val="A9CB3D"/>
            </a:solidFill>
          </a:ln>
        </p:spPr>
        <p:txBody>
          <a:bodyPr wrap="square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indent="-342900" defTabSz="914400">
              <a:buFont typeface="Wingdings" panose="05000000000000000000" pitchFamily="2" charset="2"/>
              <a:buChar char="§"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Bestandsaufnahme von digitalen Bedarfen und </a:t>
            </a:r>
            <a:r>
              <a:rPr lang="de-DE" dirty="0">
                <a:solidFill>
                  <a:prstClr val="black"/>
                </a:solidFill>
              </a:rPr>
              <a:t>digitalen Angeboten</a:t>
            </a:r>
          </a:p>
          <a:p>
            <a:pPr marL="342900" indent="-342900" defTabSz="914400">
              <a:buFont typeface="Wingdings" panose="05000000000000000000" pitchFamily="2" charset="2"/>
              <a:buChar char="§"/>
              <a:defRPr/>
            </a:pPr>
            <a:endParaRPr lang="de-DE" dirty="0">
              <a:solidFill>
                <a:prstClr val="black"/>
              </a:solidFill>
            </a:endParaRPr>
          </a:p>
          <a:p>
            <a:pPr marL="342900" indent="-342900" defTabSz="914400">
              <a:buFont typeface="Wingdings" panose="05000000000000000000" pitchFamily="2" charset="2"/>
              <a:buChar char="§"/>
              <a:defRPr/>
            </a:pPr>
            <a:r>
              <a:rPr lang="de-DE" dirty="0">
                <a:solidFill>
                  <a:prstClr val="black"/>
                </a:solidFill>
              </a:rPr>
              <a:t>Barrierefreie digitale Teilhabe von Senioren in der Stadtgesellschaft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Informationsveranstaltung Digitalisierungsoffensive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Seniorenweiterbildung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Förderung und Ausweitung seniorenfreundlicher Bewegungsangebote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Förderung barrierearmer dezentraler Kulturangebote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Veröffentlichungen in  den Medien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Öffentliche Veranstaltungen</a:t>
            </a:r>
          </a:p>
        </p:txBody>
      </p:sp>
    </p:spTree>
    <p:extLst>
      <p:ext uri="{BB962C8B-B14F-4D97-AF65-F5344CB8AC3E}">
        <p14:creationId xmlns:p14="http://schemas.microsoft.com/office/powerpoint/2010/main" xmlns="" val="5743874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feld 5">
            <a:extLst>
              <a:ext uri="{FF2B5EF4-FFF2-40B4-BE49-F238E27FC236}">
                <a16:creationId xmlns:a16="http://schemas.microsoft.com/office/drawing/2014/main" xmlns="" id="{97EB42CD-F11C-07A9-02C3-F367BB794707}"/>
              </a:ext>
            </a:extLst>
          </p:cNvPr>
          <p:cNvSpPr txBox="1"/>
          <p:nvPr/>
        </p:nvSpPr>
        <p:spPr>
          <a:xfrm>
            <a:off x="1152144" y="1925321"/>
            <a:ext cx="7123176" cy="4247317"/>
          </a:xfrm>
          <a:prstGeom prst="rect">
            <a:avLst/>
          </a:prstGeom>
          <a:noFill/>
          <a:ln>
            <a:solidFill>
              <a:srgbClr val="A9CB3D"/>
            </a:solidFill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Der Seniorenrat soll bei allen die Senioren betreffenden Fragen gehört werden, insbesondere in folgenden Ratsausschüssen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Stadt- und Verkehrsplanung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Kultur und Weiterbildung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Schul- und Sportangebote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Sozial- und Gesundheitswesen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Umwelt und Klimaschutz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Digitalisierung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xmlns="" id="{1DB176F8-6A2F-B7C4-656F-E5839115FC17}"/>
              </a:ext>
            </a:extLst>
          </p:cNvPr>
          <p:cNvSpPr txBox="1"/>
          <p:nvPr/>
        </p:nvSpPr>
        <p:spPr>
          <a:xfrm>
            <a:off x="1152144" y="1142590"/>
            <a:ext cx="43891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Mitwirkung in Ausschüssen</a:t>
            </a:r>
          </a:p>
        </p:txBody>
      </p:sp>
    </p:spTree>
    <p:extLst>
      <p:ext uri="{BB962C8B-B14F-4D97-AF65-F5344CB8AC3E}">
        <p14:creationId xmlns:p14="http://schemas.microsoft.com/office/powerpoint/2010/main" xmlns="" val="3904490448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A9CB3D"/>
        </a:solidFill>
      </a:spPr>
      <a:bodyPr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0</TotalTime>
  <Words>434</Words>
  <Application>Microsoft Office PowerPoint</Application>
  <PresentationFormat>Bildschirmpräsentation (4:3)</PresentationFormat>
  <Paragraphs>126</Paragraphs>
  <Slides>11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11</vt:i4>
      </vt:variant>
    </vt:vector>
  </HeadingPairs>
  <TitlesOfParts>
    <vt:vector size="12" baseType="lpstr">
      <vt:lpstr>1_Office</vt:lpstr>
      <vt:lpstr>Folie 1</vt:lpstr>
      <vt:lpstr>Folie 2</vt:lpstr>
      <vt:lpstr>Folie 3</vt:lpstr>
      <vt:lpstr>Folie 4</vt:lpstr>
      <vt:lpstr>Folie 5</vt:lpstr>
      <vt:lpstr>Folie 6</vt:lpstr>
      <vt:lpstr>Folie 7</vt:lpstr>
      <vt:lpstr>Folie 8</vt:lpstr>
      <vt:lpstr>Folie 9</vt:lpstr>
      <vt:lpstr>Folie 10</vt:lpstr>
      <vt:lpstr>Folie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monika gebhart</dc:creator>
  <cp:lastModifiedBy>Wolfgang</cp:lastModifiedBy>
  <cp:revision>3</cp:revision>
  <dcterms:created xsi:type="dcterms:W3CDTF">2024-08-01T08:01:03Z</dcterms:created>
  <dcterms:modified xsi:type="dcterms:W3CDTF">2025-03-05T14:05:08Z</dcterms:modified>
</cp:coreProperties>
</file>